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56" r:id="rId3"/>
    <p:sldId id="257" r:id="rId4"/>
    <p:sldId id="258" r:id="rId5"/>
    <p:sldId id="260" r:id="rId6"/>
    <p:sldId id="261" r:id="rId7"/>
    <p:sldId id="265" r:id="rId8"/>
    <p:sldId id="276" r:id="rId9"/>
    <p:sldId id="266" r:id="rId10"/>
    <p:sldId id="267" r:id="rId11"/>
    <p:sldId id="280" r:id="rId12"/>
    <p:sldId id="279" r:id="rId13"/>
    <p:sldId id="269" r:id="rId14"/>
    <p:sldId id="262" r:id="rId15"/>
    <p:sldId id="283" r:id="rId16"/>
    <p:sldId id="263" r:id="rId17"/>
    <p:sldId id="282" r:id="rId18"/>
    <p:sldId id="264" r:id="rId19"/>
    <p:sldId id="268" r:id="rId20"/>
    <p:sldId id="273" r:id="rId21"/>
    <p:sldId id="274" r:id="rId22"/>
    <p:sldId id="278" r:id="rId23"/>
    <p:sldId id="270" r:id="rId24"/>
    <p:sldId id="271" r:id="rId25"/>
    <p:sldId id="272" r:id="rId26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57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73D02B-F98F-4BAD-BFE4-1F44D0B37F43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3FDCA56-A2E9-49A5-8B10-202EE36C47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708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488d96b53bb75f7379d9b524436489e5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4219">
            <a:off x="50800" y="69850"/>
            <a:ext cx="14128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 descr="71085234_1298417469_225080656819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762375"/>
            <a:ext cx="12858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94BC4-5162-442C-B2C5-08A6EEA2ABB4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26782-2803-4669-886F-7E7B3520B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342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77B32-4F2B-4CD1-9498-82EA8C329BE7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1413-7931-4D24-A420-43BE684CBC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693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242E6-31BC-4B54-B9DD-67C18D3537D5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94896-E2B6-40BA-8AA1-65627378C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62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60472855_280f059403c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10715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032E7-6E8A-415E-8457-F3FCF51E3F38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BB119-1D65-4E85-A6B6-92ED055C2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2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71085234_1298417469_2250806568190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3762375"/>
            <a:ext cx="128587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E35B7-F7DC-40ED-8AD1-214F159D2F78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E592F-09D2-43F6-9085-90441D4A1F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87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4FC9C-7AC2-43B0-8C88-0573AC2C58BA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56FCF-17C4-4A6D-861D-527B3C6AE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6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A44E3-B285-42B1-8EE8-25E604CBDACE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2D84C-26C5-43A4-9858-64F06A2E48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5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D5E1A-A6F9-479E-B156-DAE8FED5791D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AFCE9-D9A4-4B0D-9F48-ACEFCE9996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714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AB7D-0E07-4E6F-9CD7-518FD6C846D6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98104-1A9F-4770-B014-5D9F0DDFA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7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0E8B0-7F93-4C2E-8109-A74A96E52ED9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6AEBE-3E83-4364-B0A7-18416E54AA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87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733B9-9105-411D-80C9-09A2EFB32BC5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96C42-0C8D-4FF7-9534-713E82FED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95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263292-C76C-4EFD-A334-F287AECA43A2}" type="datetimeFigureOut">
              <a:rPr lang="ru-RU"/>
              <a:pPr>
                <a:defRPr/>
              </a:pPr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2D0F43-DCD0-4036-A128-3DA831B5A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75" y="142875"/>
            <a:ext cx="8858250" cy="4786313"/>
          </a:xfrm>
          <a:prstGeom prst="rect">
            <a:avLst/>
          </a:prstGeom>
          <a:solidFill>
            <a:schemeClr val="accent4">
              <a:lumMod val="40000"/>
              <a:lumOff val="60000"/>
              <a:alpha val="68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Рамка 7"/>
          <p:cNvSpPr/>
          <p:nvPr/>
        </p:nvSpPr>
        <p:spPr>
          <a:xfrm>
            <a:off x="142844" y="142858"/>
            <a:ext cx="8858312" cy="4786346"/>
          </a:xfrm>
          <a:prstGeom prst="frame">
            <a:avLst>
              <a:gd name="adj1" fmla="val 1941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64.jpeg"/><Relationship Id="rId12" Type="http://schemas.openxmlformats.org/officeDocument/2006/relationships/image" Target="../media/image67.jpeg"/><Relationship Id="rId17" Type="http://schemas.openxmlformats.org/officeDocument/2006/relationships/image" Target="../media/image70.jpeg"/><Relationship Id="rId2" Type="http://schemas.openxmlformats.org/officeDocument/2006/relationships/image" Target="../media/image60.jpeg"/><Relationship Id="rId16" Type="http://schemas.microsoft.com/office/2007/relationships/hdphoto" Target="../media/hdphoto5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11" Type="http://schemas.microsoft.com/office/2007/relationships/hdphoto" Target="../media/hdphoto3.wdp"/><Relationship Id="rId5" Type="http://schemas.openxmlformats.org/officeDocument/2006/relationships/image" Target="../media/image62.jpeg"/><Relationship Id="rId15" Type="http://schemas.openxmlformats.org/officeDocument/2006/relationships/image" Target="../media/image69.jpeg"/><Relationship Id="rId10" Type="http://schemas.openxmlformats.org/officeDocument/2006/relationships/image" Target="../media/image66.jpeg"/><Relationship Id="rId19" Type="http://schemas.openxmlformats.org/officeDocument/2006/relationships/image" Target="../media/image71.jpeg"/><Relationship Id="rId4" Type="http://schemas.openxmlformats.org/officeDocument/2006/relationships/image" Target="../media/image61.jpeg"/><Relationship Id="rId9" Type="http://schemas.microsoft.com/office/2007/relationships/hdphoto" Target="../media/hdphoto2.wdp"/><Relationship Id="rId14" Type="http://schemas.openxmlformats.org/officeDocument/2006/relationships/image" Target="../media/image6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microsoft.com/office/2007/relationships/hdphoto" Target="../media/hdphoto12.wdp"/><Relationship Id="rId18" Type="http://schemas.openxmlformats.org/officeDocument/2006/relationships/image" Target="../media/image80.jpeg"/><Relationship Id="rId3" Type="http://schemas.microsoft.com/office/2007/relationships/hdphoto" Target="../media/hdphoto7.wdp"/><Relationship Id="rId21" Type="http://schemas.microsoft.com/office/2007/relationships/hdphoto" Target="../media/hdphoto16.wdp"/><Relationship Id="rId7" Type="http://schemas.microsoft.com/office/2007/relationships/hdphoto" Target="../media/hdphoto9.wdp"/><Relationship Id="rId12" Type="http://schemas.openxmlformats.org/officeDocument/2006/relationships/image" Target="../media/image77.jpeg"/><Relationship Id="rId17" Type="http://schemas.microsoft.com/office/2007/relationships/hdphoto" Target="../media/hdphoto14.wdp"/><Relationship Id="rId2" Type="http://schemas.openxmlformats.org/officeDocument/2006/relationships/image" Target="../media/image72.jpeg"/><Relationship Id="rId16" Type="http://schemas.openxmlformats.org/officeDocument/2006/relationships/image" Target="../media/image79.jpeg"/><Relationship Id="rId20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76.jpeg"/><Relationship Id="rId19" Type="http://schemas.microsoft.com/office/2007/relationships/hdphoto" Target="../media/hdphoto15.wdp"/><Relationship Id="rId4" Type="http://schemas.openxmlformats.org/officeDocument/2006/relationships/image" Target="../media/image73.jpeg"/><Relationship Id="rId9" Type="http://schemas.microsoft.com/office/2007/relationships/hdphoto" Target="../media/hdphoto10.wdp"/><Relationship Id="rId1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microsoft.com/office/2007/relationships/hdphoto" Target="../media/hdphoto22.wdp"/><Relationship Id="rId18" Type="http://schemas.openxmlformats.org/officeDocument/2006/relationships/image" Target="../media/image90.jpeg"/><Relationship Id="rId3" Type="http://schemas.microsoft.com/office/2007/relationships/hdphoto" Target="../media/hdphoto17.wdp"/><Relationship Id="rId21" Type="http://schemas.microsoft.com/office/2007/relationships/hdphoto" Target="../media/hdphoto26.wdp"/><Relationship Id="rId7" Type="http://schemas.microsoft.com/office/2007/relationships/hdphoto" Target="../media/hdphoto19.wdp"/><Relationship Id="rId12" Type="http://schemas.openxmlformats.org/officeDocument/2006/relationships/image" Target="../media/image87.jpeg"/><Relationship Id="rId17" Type="http://schemas.microsoft.com/office/2007/relationships/hdphoto" Target="../media/hdphoto24.wdp"/><Relationship Id="rId2" Type="http://schemas.openxmlformats.org/officeDocument/2006/relationships/image" Target="../media/image82.jpeg"/><Relationship Id="rId16" Type="http://schemas.openxmlformats.org/officeDocument/2006/relationships/image" Target="../media/image89.jpe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microsoft.com/office/2007/relationships/hdphoto" Target="../media/hdphoto23.wdp"/><Relationship Id="rId10" Type="http://schemas.openxmlformats.org/officeDocument/2006/relationships/image" Target="../media/image86.jpeg"/><Relationship Id="rId19" Type="http://schemas.microsoft.com/office/2007/relationships/hdphoto" Target="../media/hdphoto25.wdp"/><Relationship Id="rId4" Type="http://schemas.openxmlformats.org/officeDocument/2006/relationships/image" Target="../media/image83.jpeg"/><Relationship Id="rId9" Type="http://schemas.microsoft.com/office/2007/relationships/hdphoto" Target="../media/hdphoto20.wdp"/><Relationship Id="rId14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microsoft.com/office/2007/relationships/hdphoto" Target="../media/hdphoto32.wdp"/><Relationship Id="rId18" Type="http://schemas.openxmlformats.org/officeDocument/2006/relationships/image" Target="../media/image100.jpeg"/><Relationship Id="rId3" Type="http://schemas.microsoft.com/office/2007/relationships/hdphoto" Target="../media/hdphoto27.wdp"/><Relationship Id="rId7" Type="http://schemas.microsoft.com/office/2007/relationships/hdphoto" Target="../media/hdphoto29.wdp"/><Relationship Id="rId12" Type="http://schemas.openxmlformats.org/officeDocument/2006/relationships/image" Target="../media/image97.jpeg"/><Relationship Id="rId17" Type="http://schemas.microsoft.com/office/2007/relationships/hdphoto" Target="../media/hdphoto34.wdp"/><Relationship Id="rId2" Type="http://schemas.openxmlformats.org/officeDocument/2006/relationships/image" Target="../media/image92.jpeg"/><Relationship Id="rId16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5" Type="http://schemas.microsoft.com/office/2007/relationships/hdphoto" Target="../media/hdphoto33.wdp"/><Relationship Id="rId10" Type="http://schemas.openxmlformats.org/officeDocument/2006/relationships/image" Target="../media/image96.jpeg"/><Relationship Id="rId19" Type="http://schemas.microsoft.com/office/2007/relationships/hdphoto" Target="../media/hdphoto35.wdp"/><Relationship Id="rId4" Type="http://schemas.openxmlformats.org/officeDocument/2006/relationships/image" Target="../media/image93.jpeg"/><Relationship Id="rId9" Type="http://schemas.microsoft.com/office/2007/relationships/hdphoto" Target="../media/hdphoto30.wdp"/><Relationship Id="rId14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13" Type="http://schemas.openxmlformats.org/officeDocument/2006/relationships/image" Target="../media/image155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12" Type="http://schemas.openxmlformats.org/officeDocument/2006/relationships/image" Target="../media/image154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5" Type="http://schemas.openxmlformats.org/officeDocument/2006/relationships/image" Target="../media/image147.jpeg"/><Relationship Id="rId15" Type="http://schemas.openxmlformats.org/officeDocument/2006/relationships/image" Target="../media/image156.jpeg"/><Relationship Id="rId10" Type="http://schemas.openxmlformats.org/officeDocument/2006/relationships/image" Target="../media/image152.jpe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Relationship Id="rId14" Type="http://schemas.microsoft.com/office/2007/relationships/hdphoto" Target="../media/hdphoto3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1258888" y="896938"/>
            <a:ext cx="5833392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Ukrainian?Izhitsa" pitchFamily="34" charset="0"/>
              </a:rPr>
              <a:t>«</a:t>
            </a:r>
            <a:r>
              <a:rPr lang="ru-RU" altLang="ru-RU" sz="5400" dirty="0">
                <a:solidFill>
                  <a:srgbClr val="002060"/>
                </a:solidFill>
                <a:latin typeface="Ukrainian?Izhitsa" pitchFamily="34" charset="0"/>
              </a:rPr>
              <a:t>Экологическое </a:t>
            </a:r>
            <a:endParaRPr lang="ru-RU" altLang="ru-RU" sz="5400" dirty="0" smtClean="0">
              <a:solidFill>
                <a:srgbClr val="002060"/>
              </a:solidFill>
              <a:latin typeface="Ukrainian?Izhitsa" pitchFamily="34" charset="0"/>
            </a:endParaRPr>
          </a:p>
          <a:p>
            <a:pPr algn="ctr" eaLnBrk="1" hangingPunct="1"/>
            <a:r>
              <a:rPr lang="ru-RU" altLang="ru-RU" sz="5400" dirty="0" smtClean="0">
                <a:solidFill>
                  <a:srgbClr val="002060"/>
                </a:solidFill>
                <a:latin typeface="Ukrainian?Izhitsa" pitchFamily="34" charset="0"/>
              </a:rPr>
              <a:t>воспитание </a:t>
            </a:r>
          </a:p>
          <a:p>
            <a:pPr algn="ctr" eaLnBrk="1" hangingPunct="1"/>
            <a:r>
              <a:rPr lang="ru-RU" altLang="ru-RU" sz="5400" dirty="0" smtClean="0">
                <a:solidFill>
                  <a:srgbClr val="002060"/>
                </a:solidFill>
                <a:latin typeface="Ukrainian?Izhitsa" pitchFamily="34" charset="0"/>
              </a:rPr>
              <a:t>дошкольников</a:t>
            </a:r>
            <a:r>
              <a:rPr lang="ru-RU" altLang="ru-RU" sz="3600" dirty="0">
                <a:solidFill>
                  <a:srgbClr val="002060"/>
                </a:solidFill>
                <a:latin typeface="Ukrainian?Izhitsa" pitchFamily="34" charset="0"/>
              </a:rPr>
              <a:t>»</a:t>
            </a:r>
          </a:p>
        </p:txBody>
      </p:sp>
      <p:sp>
        <p:nvSpPr>
          <p:cNvPr id="5123" name="Titre 1"/>
          <p:cNvSpPr txBox="1">
            <a:spLocks/>
          </p:cNvSpPr>
          <p:nvPr/>
        </p:nvSpPr>
        <p:spPr bwMode="auto">
          <a:xfrm>
            <a:off x="685800" y="195263"/>
            <a:ext cx="79184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</a:rPr>
              <a:t>                      </a:t>
            </a:r>
            <a:r>
              <a:rPr lang="ru-RU" altLang="ru-RU" sz="1400" b="1" dirty="0">
                <a:solidFill>
                  <a:srgbClr val="000000"/>
                </a:solidFill>
                <a:ea typeface="BakerSignet HUN"/>
                <a:cs typeface="BakerSignet HUN"/>
              </a:rPr>
              <a:t>Муниципальное  бюджетное дошкольное образовательное учреждение</a:t>
            </a:r>
            <a:br>
              <a:rPr lang="ru-RU" altLang="ru-RU" sz="1400" b="1" dirty="0">
                <a:solidFill>
                  <a:srgbClr val="000000"/>
                </a:solidFill>
                <a:ea typeface="BakerSignet HUN"/>
                <a:cs typeface="BakerSignet HUN"/>
              </a:rPr>
            </a:br>
            <a:r>
              <a:rPr lang="ru-RU" altLang="ru-RU" sz="1400" b="1" dirty="0">
                <a:solidFill>
                  <a:srgbClr val="000000"/>
                </a:solidFill>
                <a:ea typeface="BakerSignet HUN"/>
                <a:cs typeface="BakerSignet HUN"/>
              </a:rPr>
              <a:t>   Булыкский детский сад «Петушок»</a:t>
            </a:r>
            <a:endParaRPr lang="en-US" altLang="ru-RU" sz="1400" b="1" dirty="0">
              <a:solidFill>
                <a:srgbClr val="000000"/>
              </a:solidFill>
              <a:ea typeface="BakerSignet HUN"/>
              <a:cs typeface="BakerSignet HUN"/>
            </a:endParaRPr>
          </a:p>
        </p:txBody>
      </p:sp>
      <p:sp>
        <p:nvSpPr>
          <p:cNvPr id="5124" name="Прямоугольник 2"/>
          <p:cNvSpPr>
            <a:spLocks noChangeArrowheads="1"/>
          </p:cNvSpPr>
          <p:nvPr/>
        </p:nvSpPr>
        <p:spPr bwMode="auto">
          <a:xfrm>
            <a:off x="5724525" y="3795713"/>
            <a:ext cx="30638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1400" b="1" dirty="0">
                <a:solidFill>
                  <a:srgbClr val="000000"/>
                </a:solidFill>
                <a:latin typeface="Calibri" pitchFamily="34" charset="0"/>
                <a:ea typeface="BakerSignet HUN"/>
                <a:cs typeface="BakerSignet HUN"/>
              </a:rPr>
              <a:t>Подготовила </a:t>
            </a:r>
            <a:r>
              <a:rPr lang="ru-RU" altLang="ru-RU" sz="1400" b="1" dirty="0" smtClean="0">
                <a:solidFill>
                  <a:srgbClr val="000000"/>
                </a:solidFill>
                <a:latin typeface="Calibri" pitchFamily="34" charset="0"/>
                <a:ea typeface="BakerSignet HUN"/>
                <a:cs typeface="BakerSignet HUN"/>
              </a:rPr>
              <a:t>воспитатель </a:t>
            </a:r>
            <a:r>
              <a:rPr lang="ru-RU" altLang="ru-RU" sz="1400" b="1" dirty="0" err="1" smtClean="0">
                <a:solidFill>
                  <a:srgbClr val="000000"/>
                </a:solidFill>
                <a:latin typeface="Calibri" pitchFamily="34" charset="0"/>
                <a:ea typeface="BakerSignet HUN"/>
                <a:cs typeface="BakerSignet HUN"/>
              </a:rPr>
              <a:t>ст.гр</a:t>
            </a:r>
            <a:r>
              <a:rPr lang="ru-RU" altLang="ru-RU" sz="1400" b="1" dirty="0" smtClean="0">
                <a:solidFill>
                  <a:srgbClr val="000000"/>
                </a:solidFill>
                <a:latin typeface="Calibri" pitchFamily="34" charset="0"/>
                <a:ea typeface="BakerSignet HUN"/>
                <a:cs typeface="BakerSignet HUN"/>
              </a:rPr>
              <a:t>.:</a:t>
            </a:r>
            <a:endParaRPr lang="ru-RU" altLang="ru-RU" sz="1400" b="1" dirty="0">
              <a:solidFill>
                <a:srgbClr val="000000"/>
              </a:solidFill>
              <a:latin typeface="Calibri" pitchFamily="34" charset="0"/>
              <a:ea typeface="BakerSignet HUN"/>
              <a:cs typeface="BakerSignet HUN"/>
            </a:endParaRPr>
          </a:p>
          <a:p>
            <a:pPr eaLnBrk="1" hangingPunct="1">
              <a:spcBef>
                <a:spcPct val="20000"/>
              </a:spcBef>
            </a:pPr>
            <a:r>
              <a:rPr lang="ru-RU" altLang="ru-RU" sz="1600" b="1" i="1" dirty="0">
                <a:solidFill>
                  <a:srgbClr val="000000"/>
                </a:solidFill>
                <a:latin typeface="Calibri" pitchFamily="34" charset="0"/>
                <a:ea typeface="BakerSignet HUN"/>
                <a:cs typeface="BakerSignet HUN"/>
              </a:rPr>
              <a:t>       Усова Н.А.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03888" y="1796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Проект «Огород на окне»</a:t>
            </a:r>
            <a:endParaRPr lang="en-US" sz="2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Ukrainian?Izhitsa" panose="020B7200000000000000" pitchFamily="34" charset="0"/>
                <a:cs typeface="Arial" charset="0"/>
              </a:rPr>
              <a:t>»</a:t>
            </a:r>
          </a:p>
        </p:txBody>
      </p:sp>
      <p:pic>
        <p:nvPicPr>
          <p:cNvPr id="2050" name="Picture 2" descr="C:\Users\Aser\Desktop\все с тел фото\фото\IMG_20190219_162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6" y="263896"/>
            <a:ext cx="2051962" cy="115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er\Desktop\все с тел фото\фото\IMG_20190219_162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425" y="811329"/>
            <a:ext cx="1121703" cy="19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er\Desktop\все с тел фото\фото\IMG_20190219_164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7008" y="2487365"/>
            <a:ext cx="2041561" cy="109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er\Desktop\все с тел фото\фото\IMG_20190219_164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779662"/>
            <a:ext cx="2240142" cy="12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ser\Desktop\все с тел фото\фото\IMG_20190219_1646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861" y="2572430"/>
            <a:ext cx="2065257" cy="116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ser\Desktop\все с тел фото\фото\IMG_20190219_1647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156" y="1418613"/>
            <a:ext cx="2051962" cy="115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Aser\Desktop\все с тел фото\фото\IMG_20190219_1654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6" y="3759722"/>
            <a:ext cx="2051962" cy="10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ser\Desktop\все с тел фото\фото\IMG_20190220_10271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3711" r="15274"/>
          <a:stretch/>
        </p:blipFill>
        <p:spPr bwMode="auto">
          <a:xfrm>
            <a:off x="2634440" y="549030"/>
            <a:ext cx="240669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ser\Desktop\все с тел фото\фото\IMG_20190220_1032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t="17642" r="12620" b="1"/>
          <a:stretch/>
        </p:blipFill>
        <p:spPr bwMode="auto">
          <a:xfrm>
            <a:off x="2817008" y="3720795"/>
            <a:ext cx="2041561" cy="109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ser\Desktop\все с тел фото\фото\IMG_20190220_10392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1" r="29231"/>
          <a:stretch/>
        </p:blipFill>
        <p:spPr bwMode="auto">
          <a:xfrm>
            <a:off x="6340128" y="3243952"/>
            <a:ext cx="2514886" cy="158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Aser\Desktop\все с тел фото\фото\IMG_20190221_16244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96" y="2839539"/>
            <a:ext cx="1121703" cy="19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Aser\Desktop\все с тел фото\фото\IMG_20190221_16212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22640"/>
            <a:ext cx="2334231" cy="131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ser\Desktop\все с тел фото\фото\IMG_20190221_161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1825"/>
            <a:ext cx="1656184" cy="294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ser\Desktop\все с тел фото\фото\IMG_20190220_1118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1"/>
          <a:stretch/>
        </p:blipFill>
        <p:spPr bwMode="auto">
          <a:xfrm>
            <a:off x="2120513" y="301825"/>
            <a:ext cx="1529353" cy="10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er\Desktop\все с тел фото\фото\IMG_20190221_1618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9644" y="729457"/>
            <a:ext cx="1954886" cy="109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ser\Desktop\все с тел фото\фото\IMG_20190220_1118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69"/>
          <a:stretch/>
        </p:blipFill>
        <p:spPr bwMode="auto">
          <a:xfrm>
            <a:off x="2120513" y="1461216"/>
            <a:ext cx="1512168" cy="227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er\Desktop\все с тел фото\фото\IMG_20190221_16293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/>
          <a:stretch/>
        </p:blipFill>
        <p:spPr bwMode="auto">
          <a:xfrm>
            <a:off x="3748004" y="301825"/>
            <a:ext cx="1889011" cy="119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ser\Desktop\все с тел фото\фото\IMG_20190221_1639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189" y="3780177"/>
            <a:ext cx="19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ser\Desktop\все с тел фото\фото\IMG_20190221_1637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507854"/>
            <a:ext cx="177531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ser\Desktop\все с тел фото\фото\IMG_20190221_16454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3"/>
          <a:stretch/>
        </p:blipFill>
        <p:spPr bwMode="auto">
          <a:xfrm>
            <a:off x="7020272" y="3507854"/>
            <a:ext cx="1812314" cy="125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ser\Desktop\все с тел фото\фото\IMG_20190221_1650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02" y="1616768"/>
            <a:ext cx="2593845" cy="145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Aser\Desktop\все с тел фото\фото\IMG_20190221_16523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204" y="360050"/>
            <a:ext cx="19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:\для РМО\фото\с камеры\DSC0616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04" y="3471391"/>
            <a:ext cx="1767339" cy="132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:\для РМО\фото\с камеры\DSC0615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272" y="3507854"/>
            <a:ext cx="1440000" cy="125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:\для РМО\фото\с камеры\DSC06142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r="18223"/>
          <a:stretch/>
        </p:blipFill>
        <p:spPr bwMode="auto">
          <a:xfrm>
            <a:off x="6372200" y="1742080"/>
            <a:ext cx="1962643" cy="17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5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er\Desktop\все с тел фото\фото\IMG_20190220_105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6" t="17191" r="30220"/>
          <a:stretch/>
        </p:blipFill>
        <p:spPr bwMode="auto">
          <a:xfrm>
            <a:off x="89465" y="226351"/>
            <a:ext cx="2562055" cy="181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ser\Desktop\все с тел фото\фото\IMG_20190220_110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73" y="3611724"/>
            <a:ext cx="2555949" cy="1336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ser\Desktop\все с тел фото\фото\IMG_20190220_1118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55" r="10989" b="21855"/>
          <a:stretch/>
        </p:blipFill>
        <p:spPr bwMode="auto">
          <a:xfrm>
            <a:off x="2693522" y="2537525"/>
            <a:ext cx="2798685" cy="9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Aser\Desktop\все с тел фото\фото\IMG_20190221_0947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20" y="230763"/>
            <a:ext cx="1369367" cy="2397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ser\Desktop\все с тел фото\фото\IMG_20190221_1615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/>
          <a:stretch/>
        </p:blipFill>
        <p:spPr bwMode="auto">
          <a:xfrm rot="5400000">
            <a:off x="7376992" y="3262742"/>
            <a:ext cx="1241812" cy="17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Aser\Desktop\все с тел фото\фото\IMG_20190221_1619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42" y="268587"/>
            <a:ext cx="1306098" cy="2321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для РМО\фото\с камеры\DSC0607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06"/>
          <a:stretch/>
        </p:blipFill>
        <p:spPr bwMode="auto">
          <a:xfrm>
            <a:off x="124548" y="2042389"/>
            <a:ext cx="2558895" cy="1585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для РМО\фото\с камеры\DSC0607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91" b="17179"/>
          <a:stretch/>
        </p:blipFill>
        <p:spPr bwMode="auto">
          <a:xfrm>
            <a:off x="2693522" y="3627508"/>
            <a:ext cx="2693254" cy="1234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для РМО\фото\с камеры\DSC0607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0" y="3452389"/>
            <a:ext cx="1773637" cy="1330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:\для РМО\фото\с камеры\DSC06344.JPG"/>
          <p:cNvPicPr/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9" t="4451" r="5016" b="3408"/>
          <a:stretch/>
        </p:blipFill>
        <p:spPr bwMode="auto">
          <a:xfrm>
            <a:off x="7069026" y="2019288"/>
            <a:ext cx="1827842" cy="1451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:\для РМО\фото\с камеры\DSC06338.JPG"/>
          <p:cNvPicPr/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45" r="13712"/>
          <a:stretch/>
        </p:blipFill>
        <p:spPr bwMode="auto">
          <a:xfrm>
            <a:off x="5518764" y="226351"/>
            <a:ext cx="3184249" cy="1672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:\для РМО\фото\с камеры\DSC06342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9526" r="37639" b="12333"/>
          <a:stretch/>
        </p:blipFill>
        <p:spPr bwMode="auto">
          <a:xfrm>
            <a:off x="5410910" y="1898784"/>
            <a:ext cx="1544217" cy="1597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0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70099" y="195486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krainian?Izhitsa" panose="020B7200000000000000" pitchFamily="34" charset="0"/>
                <a:cs typeface="Arial" charset="0"/>
              </a:rPr>
              <a:t>Проект «Весна»</a:t>
            </a:r>
            <a:endParaRPr lang="en-US" sz="32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krainian?Izhitsa" panose="020B7200000000000000" pitchFamily="34" charset="0"/>
              <a:cs typeface="Arial" charset="0"/>
            </a:endParaRPr>
          </a:p>
          <a:p>
            <a:pPr>
              <a:defRPr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Ukrainian?Izhitsa" panose="020B7200000000000000" pitchFamily="34" charset="0"/>
                <a:cs typeface="Arial" charset="0"/>
              </a:rPr>
              <a:t>»</a:t>
            </a:r>
          </a:p>
        </p:txBody>
      </p:sp>
      <p:pic>
        <p:nvPicPr>
          <p:cNvPr id="9218" name="Picture 2" descr="C:\Users\Aser\Desktop\все с тел фото\фото\IMG_20190311_1648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37"/>
          <a:stretch/>
        </p:blipFill>
        <p:spPr bwMode="auto">
          <a:xfrm>
            <a:off x="4140725" y="2917622"/>
            <a:ext cx="29044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er\Desktop\все с тел фото\фото\IMG_20190312_195421_4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63" y="329644"/>
            <a:ext cx="2230464" cy="187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ser\Desktop\все с тел фото\фото\IMG_20190313_114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608" y="713363"/>
            <a:ext cx="1320645" cy="20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ser\Desktop\все с тел фото\фото\IMG_20190313_1113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747276"/>
            <a:ext cx="1149096" cy="20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для РМО\фото\с камеры\DSC0627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588" y="3030309"/>
            <a:ext cx="2017193" cy="151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H:\для РМО\фото\с камеры\DSC0645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35"/>
          <a:stretch/>
        </p:blipFill>
        <p:spPr bwMode="auto">
          <a:xfrm rot="5400000" flipH="1">
            <a:off x="5046253" y="854510"/>
            <a:ext cx="1883757" cy="171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:\для РМО\фото\с камеры\DSC0647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35" y="3534532"/>
            <a:ext cx="1820297" cy="136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H:\для РМО\фото\с камеры\DSC0648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08" y="2074343"/>
            <a:ext cx="1908720" cy="14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:\для РМО\фото\с камеры\DSC06628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7487" y="2765518"/>
            <a:ext cx="2375987" cy="178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:\для РМО\фото\с камеры\DSC0624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06" y="279587"/>
            <a:ext cx="1908721" cy="14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1907704" y="303498"/>
            <a:ext cx="4392488" cy="36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                  Дидактические игры</a:t>
            </a:r>
            <a:endParaRPr lang="en-US" sz="24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C:\Users\Aser\Desktop\фотки с тел\IMG_20171205_105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4372"/>
            <a:ext cx="1999074" cy="14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детсад\фото детсад\июнь 2015\фотопрезентация\DSCF4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9365"/>
            <a:ext cx="1973566" cy="131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ser\Desktop\все с тел фото\фото\IMG_20190304_1149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469" y="627840"/>
            <a:ext cx="1368151" cy="243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4"/>
          <p:cNvSpPr txBox="1">
            <a:spLocks/>
          </p:cNvSpPr>
          <p:nvPr/>
        </p:nvSpPr>
        <p:spPr bwMode="auto">
          <a:xfrm>
            <a:off x="1403648" y="663537"/>
            <a:ext cx="6552728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</a:t>
            </a:r>
            <a:r>
              <a:rPr lang="ru-RU" sz="19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Цель: закрепление знаний и нравственно-волевых качеств.</a:t>
            </a:r>
            <a:endParaRPr lang="en-US" sz="19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6" name="Picture 4" descr="H:\детсад\фото детсад\июнь 2015\фотопрезентация\DSCF44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95" y="2031360"/>
            <a:ext cx="1926123" cy="12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er\Desktop\все с тел фото\фото\IMG_20190311_17133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554" y="2710815"/>
            <a:ext cx="1183564" cy="21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ser\Desktop\все с тел фото\фото\IMG_20190313_11390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13" y="1023637"/>
            <a:ext cx="2823479" cy="158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:\для РМО\фото\с камеры\DSC0649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281179"/>
            <a:ext cx="2047660" cy="15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для РМО\фото\с камеры\DSC065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361" y="1023638"/>
            <a:ext cx="2117611" cy="15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для РМО\фото\с камеры\DSC0650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03105" y="2938716"/>
            <a:ext cx="2112931" cy="15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для РМО\фото\с камеры\DSC06506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8308" y="2999799"/>
            <a:ext cx="2076714" cy="155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для РМО\фото\с камеры\DSC06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97" y="615532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для РМО\фото\с камеры\DSC065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26959" r="21575"/>
          <a:stretch/>
        </p:blipFill>
        <p:spPr bwMode="auto">
          <a:xfrm>
            <a:off x="7060322" y="2568823"/>
            <a:ext cx="17960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для РМО\фото\с камеры\DSC065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71" y="2915006"/>
            <a:ext cx="2169989" cy="162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:\для РМО\фото\с камеры\DSC066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064" y="3373747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для РМО\фото\с камеры\DSC065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35" y="380835"/>
            <a:ext cx="1589181" cy="211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H:\для РМО\фото\с камеры\DSC0653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47" y="2372278"/>
            <a:ext cx="1588601" cy="211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H:\для РМО\фото\с камеры\DSC0667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136" y="3319154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:\для РМО\фото\с камеры\DSC0673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24684"/>
            <a:ext cx="2592288" cy="194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H:\для РМО\фото\с камеры\DSC06750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74" y="624684"/>
            <a:ext cx="2448273" cy="19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95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2987824" y="339503"/>
            <a:ext cx="2664296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krainian?Izhitsa" panose="020B7200000000000000" pitchFamily="34" charset="0"/>
              </a:rPr>
              <a:t>Уголок природы</a:t>
            </a:r>
            <a:endParaRPr lang="en-US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Ukrainian?Izhitsa" panose="020B7200000000000000" pitchFamily="34" charset="0"/>
            </a:endParaRPr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 bwMode="auto">
          <a:xfrm>
            <a:off x="460699" y="549826"/>
            <a:ext cx="8219256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92500" lnSpcReduction="1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600" b="1" cap="all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Ukrainian?Izhitsa" panose="020B7200000000000000" pitchFamily="34" charset="0"/>
              </a:rPr>
              <a:t>Цель: </a:t>
            </a:r>
            <a:r>
              <a:rPr lang="ru-RU" sz="1600" b="1" cap="all" dirty="0" smtClean="0">
                <a:ln w="0"/>
                <a:solidFill>
                  <a:srgbClr val="184B11"/>
                </a:solidFill>
                <a:effectLst>
                  <a:reflection blurRad="12700" stA="50000" endPos="50000" dist="5000" dir="5400000" sy="-100000" rotWithShape="0"/>
                </a:effectLst>
                <a:latin typeface="Ukrainian?Izhitsa" panose="020B7200000000000000" pitchFamily="34" charset="0"/>
              </a:rPr>
              <a:t>знакомство детей с комнатными растениями, условиями их роста, наблюдений и труда.</a:t>
            </a:r>
            <a:endParaRPr lang="en-US" sz="1600" b="1" cap="all" dirty="0" smtClean="0">
              <a:ln w="0"/>
              <a:solidFill>
                <a:srgbClr val="184B11"/>
              </a:solidFill>
              <a:effectLst>
                <a:reflection blurRad="12700" stA="50000" endPos="50000" dist="5000" dir="5400000" sy="-100000" rotWithShape="0"/>
              </a:effectLst>
              <a:latin typeface="Ukrainian?Izhitsa" panose="020B7200000000000000" pitchFamily="34" charset="0"/>
            </a:endParaRP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3203575" y="2500313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dirty="0" smtClean="0"/>
              <a:t> </a:t>
            </a:r>
            <a:endParaRPr lang="ru-RU" altLang="ru-RU" dirty="0"/>
          </a:p>
        </p:txBody>
      </p:sp>
      <p:pic>
        <p:nvPicPr>
          <p:cNvPr id="1026" name="Picture 2" descr="C:\Users\Aser\Desktop\все с тел фото\фото\IMG_20190211_110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7" y="1152177"/>
            <a:ext cx="2623936" cy="14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er\Desktop\все с тел фото\фото\IMG_20190211_1144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18535"/>
          <a:stretch/>
        </p:blipFill>
        <p:spPr bwMode="auto">
          <a:xfrm rot="5400000">
            <a:off x="4970939" y="687705"/>
            <a:ext cx="1796647" cy="244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er\Desktop\все с тел фото\фото\IMG_20190211_1145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9" b="20880"/>
          <a:stretch/>
        </p:blipFill>
        <p:spPr bwMode="auto">
          <a:xfrm>
            <a:off x="2991661" y="1007924"/>
            <a:ext cx="1586414" cy="17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для РМО\фото\Новая папка\IMG_20190211_111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910" y="2901703"/>
            <a:ext cx="1082314" cy="192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для РМО\фото\с камеры\DSC060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60298" y="1062167"/>
            <a:ext cx="2207979" cy="165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для РМО\фото\с камеры\DSC061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11202" y="3278517"/>
            <a:ext cx="1758436" cy="131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:\для РМО\фото\с камеры\DSC0616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9241"/>
          <a:stretch/>
        </p:blipFill>
        <p:spPr bwMode="auto">
          <a:xfrm>
            <a:off x="350082" y="2851472"/>
            <a:ext cx="2624946" cy="185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:\для РМО\фото\с камеры\DSC0649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/>
          <a:stretch/>
        </p:blipFill>
        <p:spPr bwMode="auto">
          <a:xfrm>
            <a:off x="3385615" y="2994149"/>
            <a:ext cx="1868714" cy="161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:\для РМО\фото\с камеры\DSC06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63023" y="2321609"/>
            <a:ext cx="1514375" cy="11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:\для РМО\фото\с камеры\DSC064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7228" r="6190" b="12674"/>
          <a:stretch/>
        </p:blipFill>
        <p:spPr bwMode="auto">
          <a:xfrm>
            <a:off x="391736" y="402764"/>
            <a:ext cx="274390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для РМО\фото\с камеры\DSC06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7" y="2331576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:\для РМО\фото\с камеры\DSC064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61130"/>
            <a:ext cx="2464630" cy="18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:\для РМО\фото\с камеры\DSC064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7494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H:\для РМО\фото\с камеры\DSC064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2764"/>
            <a:ext cx="2520280" cy="18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:\для РМО\фото\с камеры\DSC064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019" y="2205444"/>
            <a:ext cx="1824149" cy="136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для РМО\фото\с камеры\DSC0608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8" b="16836"/>
          <a:stretch/>
        </p:blipFill>
        <p:spPr bwMode="auto">
          <a:xfrm>
            <a:off x="5622855" y="3638342"/>
            <a:ext cx="2397355" cy="123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76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/>
          <p:cNvSpPr txBox="1">
            <a:spLocks/>
          </p:cNvSpPr>
          <p:nvPr/>
        </p:nvSpPr>
        <p:spPr bwMode="auto">
          <a:xfrm>
            <a:off x="-620361" y="267494"/>
            <a:ext cx="8229600" cy="146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3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krainian?Izhitsa" panose="020B7200000000000000" pitchFamily="34" charset="0"/>
                <a:cs typeface="Times New Roman" pitchFamily="18" charset="0"/>
              </a:rPr>
              <a:t>Природоохранная акция «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krainian?Izhitsa" panose="020B7200000000000000" pitchFamily="34" charset="0"/>
                <a:cs typeface="Times New Roman" pitchFamily="18" charset="0"/>
              </a:rPr>
              <a:t>Накормите птиц зимой»,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72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krainian?Izhitsa" panose="020B7200000000000000" pitchFamily="34" charset="0"/>
                <a:cs typeface="Times New Roman" pitchFamily="18" charset="0"/>
              </a:rPr>
              <a:t>Береги природу</a:t>
            </a:r>
            <a:r>
              <a:rPr lang="ru-RU" sz="7200" b="1" strike="sngStrike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krainian?Izhitsa" panose="020B7200000000000000" pitchFamily="34" charset="0"/>
                <a:cs typeface="Times New Roman" pitchFamily="18" charset="0"/>
              </a:rPr>
              <a:t/>
            </a:r>
            <a:br>
              <a:rPr lang="ru-RU" sz="7200" b="1" strike="sngStrike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krainian?Izhitsa" panose="020B7200000000000000" pitchFamily="34" charset="0"/>
                <a:cs typeface="Times New Roman" pitchFamily="18" charset="0"/>
              </a:rPr>
            </a:br>
            <a:endParaRPr lang="en-US" sz="7200" strike="sngStrike" dirty="0" smtClean="0">
              <a:solidFill>
                <a:sysClr val="windowText" lastClr="000000">
                  <a:lumMod val="75000"/>
                  <a:lumOff val="25000"/>
                </a:sysClr>
              </a:solidFill>
              <a:latin typeface="Ukrainian?Izhitsa" panose="020B7200000000000000" pitchFamily="34" charset="0"/>
            </a:endParaRPr>
          </a:p>
        </p:txBody>
      </p:sp>
      <p:pic>
        <p:nvPicPr>
          <p:cNvPr id="1028" name="Picture 4" descr="I:\подготвка РМО\фото\IMG_02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b="29014"/>
          <a:stretch/>
        </p:blipFill>
        <p:spPr bwMode="auto">
          <a:xfrm>
            <a:off x="467544" y="1419622"/>
            <a:ext cx="546665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17май2017 раб фото\фотографии дек2016\фото фев17\123___02\IMG_08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34" y="267494"/>
            <a:ext cx="2866153" cy="214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17май2017 раб фото\фотографии дек2016\фото фев17\123___02\IMG_08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71750"/>
            <a:ext cx="2763518" cy="207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457200" y="-192323"/>
            <a:ext cx="8229600" cy="12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Прогулки</a:t>
            </a:r>
            <a:endParaRPr lang="en-US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I:\подготвка РМО\фото\IMG_20180503_112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7" y="296670"/>
            <a:ext cx="2649397" cy="19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подготвка РМО\фото\IMG_20180503_112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65" y="84355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подготвка РМО\фото\IMG_20180503_112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225" y="2812796"/>
            <a:ext cx="1417664" cy="18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I:\подготвка РМО\фото\IMG_20180503_1126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18" y="2499742"/>
            <a:ext cx="1350000" cy="19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:\подготвка РМО\фото\IMG_20180516_1103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865" y="2812796"/>
            <a:ext cx="1114566" cy="19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I:\подготвка РМО\фото\IMG_20180516_1103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78" y="2931790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:\подготвка РМО\фото\IMG_20180516_1109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58" y="2842522"/>
            <a:ext cx="1081125" cy="192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:\детсад\фото детсад\июнь 2015\фотопрезентация\IMG_08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98" y="296670"/>
            <a:ext cx="2160146" cy="162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er\Desktop\все с тел фото\фото\IMG_20190219_17195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78" y="1851790"/>
            <a:ext cx="192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3"/>
          <p:cNvSpPr txBox="1">
            <a:spLocks/>
          </p:cNvSpPr>
          <p:nvPr/>
        </p:nvSpPr>
        <p:spPr bwMode="auto">
          <a:xfrm>
            <a:off x="457200" y="268288"/>
            <a:ext cx="8229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ea typeface="BakerSignet HUN"/>
                <a:cs typeface="BakerSignet HUN"/>
              </a:rPr>
              <a:t>«Охранять природу – значит охранять Родину!»</a:t>
            </a:r>
            <a:endParaRPr lang="en-US" altLang="ru-RU" sz="2400" b="1">
              <a:solidFill>
                <a:srgbClr val="002060"/>
              </a:solidFill>
              <a:ea typeface="BakerSignet HUN"/>
              <a:cs typeface="BakerSignet HUN"/>
            </a:endParaRPr>
          </a:p>
        </p:txBody>
      </p:sp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971550" y="915988"/>
            <a:ext cx="66786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buFont typeface="Arial" pitchFamily="34" charset="0"/>
              <a:buNone/>
            </a:pPr>
            <a:r>
              <a:rPr lang="ru-RU" altLang="ru-RU">
                <a:solidFill>
                  <a:srgbClr val="000000"/>
                </a:solidFill>
              </a:rPr>
              <a:t> </a:t>
            </a: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Нас в любое время года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Учит  мудрая природа.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Птицы учат пению,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Паучок терпению.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Пчёлы в поле и саду обучают нас труду.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И к тому же в их труде всё  - по справедливости.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Отражение в воде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Учат нас правдивости,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Учит снег нас чистоте, учит солнце доброте,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И при всей огромности обучает скромности.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У природы круглый год обучаться нужно.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Нас деревья всех пород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Весь большой лесной народ,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Учат крепкой дружбе.</a:t>
            </a:r>
          </a:p>
          <a:p>
            <a:pPr algn="r" eaLnBrk="1" hangingPunct="1">
              <a:buFont typeface="Arial" pitchFamily="34" charset="0"/>
              <a:buNone/>
            </a:pP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</a:rPr>
              <a:t>                            </a:t>
            </a:r>
            <a:r>
              <a:rPr lang="ru-RU" altLang="ru-RU" sz="1600" b="1" i="1">
                <a:solidFill>
                  <a:srgbClr val="7030A0"/>
                </a:solidFill>
                <a:latin typeface="Calibri" pitchFamily="34" charset="0"/>
                <a:ea typeface="BakerSignet HUN"/>
                <a:cs typeface="BakerSignet HUN"/>
              </a:rPr>
              <a:t>М. Пришвин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подготвка РМО\фото\IMG_20180516_111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36" y="729372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подготвка РМО\фото\IMG_20180516_1115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" r="16385"/>
          <a:stretch/>
        </p:blipFill>
        <p:spPr bwMode="auto">
          <a:xfrm>
            <a:off x="6804248" y="291787"/>
            <a:ext cx="2029816" cy="133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подготвка РМО\фото\IMG_20180516_111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2" y="2967694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I:\подготвка РМО\фото\IMG_20180516_1115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54" y="2938559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подготвка РМО\фото\IMG_20180516_1116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64"/>
          <a:stretch/>
        </p:blipFill>
        <p:spPr bwMode="auto">
          <a:xfrm>
            <a:off x="7179926" y="3303502"/>
            <a:ext cx="1634854" cy="14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I:\подготвка РМО\фото\IMG_20180516_1117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1"/>
          <a:stretch/>
        </p:blipFill>
        <p:spPr bwMode="auto">
          <a:xfrm>
            <a:off x="6781230" y="1775739"/>
            <a:ext cx="2028510" cy="152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:\подготвка РМО\фото\IMG_20180516_11181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15001" r="9443" b="15655"/>
          <a:stretch/>
        </p:blipFill>
        <p:spPr bwMode="auto">
          <a:xfrm>
            <a:off x="3721647" y="586422"/>
            <a:ext cx="3024336" cy="208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4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I:\подготвка РМО\фото\IMG_20180516_11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8" y="190217"/>
            <a:ext cx="2894029" cy="16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подготвка РМО\фото\IMG_20180516_112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54" y="298297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I:\подготвка РМО\фото\IMG_20180516_112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12" y="1951916"/>
            <a:ext cx="2637440" cy="14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I:\подготвка РМО\фото\IMG_20180516_112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98297"/>
            <a:ext cx="10125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:\подготвка РМО\фото\IMG_20180516_1122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47" y="3600000"/>
            <a:ext cx="2012071" cy="11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I:\подготвка РМО\фото\IMG_20180516_1122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31790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:\подготвка РМО\фото\IMG_20180516_1145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07" y="3587431"/>
            <a:ext cx="2290440" cy="128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I:\подготвка РМО\фото\IMG_20180516_11460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t="13601" r="23666" b="19802"/>
          <a:stretch/>
        </p:blipFill>
        <p:spPr bwMode="auto">
          <a:xfrm>
            <a:off x="3275856" y="2098297"/>
            <a:ext cx="2148486" cy="13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1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ser\Desktop\сохраненые доки с флеш\ТОС\2018 г\Патриотическое воспитание\работа с детьми\Новая папка\DSCN0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7" y="318566"/>
            <a:ext cx="2034165" cy="130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ser\Desktop\сохраненые доки с флеш\ТОС\2018 г\Патриотическое воспитание\работа с детьми\Новая папка\DSCN0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35" y="280830"/>
            <a:ext cx="186796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ser\Desktop\сохраненые доки с флеш\ТОС\2018 г\Патриотическое воспитание\работа с детьми\Новая папка\IMG_0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7" y="3186394"/>
            <a:ext cx="1282204" cy="170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ser\Desktop\сохраненые доки с флеш\ТОС\2018 г\Патриотическое воспитание\работа с детьми\Новая папка\DSCN0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453" y="280950"/>
            <a:ext cx="1559933" cy="136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Aser\Desktop\сохраненые доки с флеш\ТОС\2018 г\Патриотическое воспитание\работа с детьми\Новая папка\DSCN03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7" y="1757772"/>
            <a:ext cx="1841761" cy="138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C:\флеш с тел мегафон 29 .10,2015\DCIM\Camera\IMG_20151009_1121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62" y="280950"/>
            <a:ext cx="1785669" cy="133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:\подготвка РМО\фото\Фото-00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94521"/>
            <a:ext cx="1146674" cy="143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I:\подготвка РМО\фото\Фото-009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39140"/>
            <a:ext cx="1684068" cy="13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:\подготвка РМО\фото\Фото-008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31" y="1923678"/>
            <a:ext cx="144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флеш с тел мегафон 29 .10,2015\DCIM\Camera\IMG_20151009_1119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20" y="1806326"/>
            <a:ext cx="1896937" cy="142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I:\подготвка РМО\фото\Фото-00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718" y="3216154"/>
            <a:ext cx="1320068" cy="165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флеш с тел мегафон 29 .10,2015\DCIM\Camera\IMG_20151008_17340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901" y="3339119"/>
            <a:ext cx="1872208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:\подготвка РМО\фото\Фото-009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66222"/>
            <a:ext cx="2162222" cy="172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0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1979712" y="206375"/>
            <a:ext cx="5688632" cy="99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n w="11430">
                  <a:solidFill>
                    <a:srgbClr val="A50021"/>
                  </a:solidFill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проделанной работы</a:t>
            </a:r>
            <a:endParaRPr lang="en-US" sz="2000" dirty="0" smtClean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 bwMode="auto">
          <a:xfrm>
            <a:off x="457200" y="915566"/>
            <a:ext cx="82296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 typeface="Wingdings" pitchFamily="2" charset="2"/>
              <a:buChar char="v"/>
              <a:tabLst>
                <a:tab pos="457200" algn="l"/>
              </a:tabLst>
              <a:defRPr/>
            </a:pP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сформировано  начало  экологической культуры  у детей;</a:t>
            </a:r>
          </a:p>
          <a:p>
            <a:pPr marL="0" indent="0" eaLnBrk="1" hangingPunct="1">
              <a:spcBef>
                <a:spcPct val="0"/>
              </a:spcBef>
              <a:tabLst>
                <a:tab pos="457200" algn="l"/>
              </a:tabLst>
              <a:defRPr/>
            </a:pPr>
            <a:endParaRPr lang="ru-RU" sz="2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Char char="v"/>
              <a:tabLst>
                <a:tab pos="457200" algn="l"/>
              </a:tabLst>
              <a:defRPr/>
            </a:pP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сформировано  осознанно  правильное  отношение  к объектам  и    явлениям  природы,  экологическое мышление;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  <a:defRPr/>
            </a:pPr>
            <a:endParaRPr lang="ru-RU" sz="2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Char char="v"/>
              <a:tabLst>
                <a:tab pos="457200" algn="l"/>
              </a:tabLst>
              <a:defRPr/>
            </a:pP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 учатся  практическим  действиям  по  охране природы;</a:t>
            </a:r>
          </a:p>
          <a:p>
            <a:pPr marL="0" indent="0">
              <a:spcBef>
                <a:spcPct val="0"/>
              </a:spcBef>
              <a:tabLst>
                <a:tab pos="457200" algn="l"/>
              </a:tabLst>
              <a:defRPr/>
            </a:pPr>
            <a:endParaRPr lang="ru-RU" sz="2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Char char="v"/>
              <a:tabLst>
                <a:tab pos="457200" algn="l"/>
              </a:tabLst>
              <a:defRPr/>
            </a:pP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sz="2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 детей  появилось  желание  общаться  с  природой  и отражать  свои  впечатления  через  различные  виды  деятельности.</a:t>
            </a:r>
            <a:endParaRPr lang="ru-RU" sz="26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dirty="0" smtClean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</p:txBody>
      </p:sp>
      <p:pic>
        <p:nvPicPr>
          <p:cNvPr id="19460" name="Picture 3" descr="L:\Загрузки\Картинки\Экология\Картинки и анимации на прозр. фоне\174313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62275"/>
            <a:ext cx="6624637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5"/>
          <p:cNvSpPr txBox="1">
            <a:spLocks/>
          </p:cNvSpPr>
          <p:nvPr/>
        </p:nvSpPr>
        <p:spPr bwMode="auto">
          <a:xfrm>
            <a:off x="3708400" y="842963"/>
            <a:ext cx="49784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Font typeface="Arial" pitchFamily="34" charset="0"/>
              <a:buNone/>
            </a:pPr>
            <a:endParaRPr lang="ru-RU" altLang="ru-RU" sz="1800" b="1" i="1">
              <a:solidFill>
                <a:srgbClr val="7030A0"/>
              </a:solidFill>
            </a:endParaRP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Всё хорошее в людях из детства!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Как истоки добра пробудить?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Прикоснуться к природе всем сердцем: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Удивиться, узнать, полюбить!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Я хочу, чтоб земля расцветала,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И росли как цветы, малыши,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Чтоб для них экология стала – не наукой,</a:t>
            </a:r>
          </a:p>
          <a:p>
            <a:pPr algn="r">
              <a:buFont typeface="Arial" pitchFamily="34" charset="0"/>
              <a:buNone/>
            </a:pPr>
            <a:r>
              <a:rPr lang="ru-RU" altLang="ru-RU" sz="2000" b="1" i="1">
                <a:solidFill>
                  <a:srgbClr val="7030A0"/>
                </a:solidFill>
              </a:rPr>
              <a:t>А частью души.</a:t>
            </a:r>
          </a:p>
        </p:txBody>
      </p:sp>
      <p:pic>
        <p:nvPicPr>
          <p:cNvPr id="20483" name="Picture 4" descr="L:\Загрузки\Картинки\Экология\Картинки и анимации на прозр. фоне\0_b15bb_19b1bc92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95488"/>
            <a:ext cx="32734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7664" y="1851670"/>
            <a:ext cx="5616623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+mn-cs"/>
              </a:rPr>
              <a:t>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+mn-cs"/>
              </a:rPr>
              <a:t>         </a:t>
            </a:r>
            <a:r>
              <a:rPr lang="ru-RU" sz="32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  <a:cs typeface="+mn-cs"/>
              </a:rPr>
              <a:t>Спасибо за внимание!</a:t>
            </a:r>
            <a:endParaRPr lang="ru-RU" sz="3200" b="1" kern="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5"/>
          <p:cNvSpPr txBox="1">
            <a:spLocks/>
          </p:cNvSpPr>
          <p:nvPr/>
        </p:nvSpPr>
        <p:spPr bwMode="auto">
          <a:xfrm>
            <a:off x="457200" y="1058863"/>
            <a:ext cx="82296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altLang="ru-RU" sz="2000" b="1" i="1">
                <a:solidFill>
                  <a:srgbClr val="00B050"/>
                </a:solidFill>
                <a:ea typeface="BakerSignet HUN"/>
                <a:cs typeface="BakerSignet HUN"/>
              </a:rPr>
              <a:t>Экологическое воспитание дошкольников </a:t>
            </a:r>
            <a:r>
              <a:rPr lang="ru-RU" altLang="ru-RU" sz="1800">
                <a:solidFill>
                  <a:srgbClr val="7030A0"/>
                </a:solidFill>
              </a:rPr>
              <a:t>– </a:t>
            </a:r>
            <a:r>
              <a:rPr lang="ru-RU" altLang="ru-RU" sz="1800" b="1">
                <a:solidFill>
                  <a:srgbClr val="7030A0"/>
                </a:solidFill>
                <a:ea typeface="BakerSignet HUN"/>
                <a:cs typeface="BakerSignet HUN"/>
              </a:rPr>
              <a:t>это ознакомление детей с природой, в основу которого положен экологический подход, а педагогический процесс опирается на основополагающие идеи и понятия экологии.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3"/>
          <p:cNvSpPr txBox="1">
            <a:spLocks/>
          </p:cNvSpPr>
          <p:nvPr/>
        </p:nvSpPr>
        <p:spPr bwMode="auto">
          <a:xfrm>
            <a:off x="457200" y="411163"/>
            <a:ext cx="82296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B050"/>
                </a:solidFill>
                <a:ea typeface="BakerSignet HUN"/>
                <a:cs typeface="BakerSignet HUN"/>
              </a:rPr>
              <a:t>Цель:</a:t>
            </a:r>
            <a:r>
              <a:rPr lang="ru-RU" altLang="ru-RU" sz="1800" b="1">
                <a:solidFill>
                  <a:srgbClr val="00B050"/>
                </a:solidFill>
              </a:rPr>
              <a:t> </a:t>
            </a:r>
            <a:r>
              <a:rPr lang="ru-RU" altLang="ru-RU" sz="1600" b="1" i="1">
                <a:solidFill>
                  <a:srgbClr val="7030A0"/>
                </a:solidFill>
                <a:ea typeface="BakerSignet HUN"/>
                <a:cs typeface="BakerSignet HUN"/>
              </a:rPr>
              <a:t>формирование человека нового типа с новым экологическим мышлением, способного осознавать последствия своих действий по отношению к окружающей среде и умеющего жить в относительной гармонии с природой.</a:t>
            </a:r>
            <a:endParaRPr lang="en-US" altLang="ru-RU" sz="1600" b="1" i="1">
              <a:solidFill>
                <a:srgbClr val="7030A0"/>
              </a:solidFill>
              <a:ea typeface="BakerSignet HUN"/>
              <a:cs typeface="BakerSignet HUN"/>
            </a:endParaRPr>
          </a:p>
        </p:txBody>
      </p:sp>
      <p:sp>
        <p:nvSpPr>
          <p:cNvPr id="6" name="Espace réservé du contenu 4"/>
          <p:cNvSpPr txBox="1">
            <a:spLocks/>
          </p:cNvSpPr>
          <p:nvPr/>
        </p:nvSpPr>
        <p:spPr bwMode="auto">
          <a:xfrm>
            <a:off x="457200" y="1419225"/>
            <a:ext cx="82296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ru-RU" altLang="ru-RU" sz="1800" b="1">
                <a:solidFill>
                  <a:srgbClr val="00B050"/>
                </a:solidFill>
                <a:ea typeface="BakerSignet HUN"/>
                <a:cs typeface="BakerSignet HUN"/>
              </a:rPr>
              <a:t>Задачи:</a:t>
            </a:r>
            <a:r>
              <a:rPr lang="ru-RU" altLang="ru-RU" sz="1800">
                <a:solidFill>
                  <a:srgbClr val="00B050"/>
                </a:solidFill>
                <a:latin typeface="BakerSignet HUN"/>
                <a:ea typeface="BakerSignet HUN"/>
                <a:cs typeface="BakerSignet HUN"/>
              </a:rPr>
              <a:t> </a:t>
            </a:r>
            <a:endParaRPr lang="ru-RU" altLang="ru-RU" sz="1600" b="1">
              <a:solidFill>
                <a:srgbClr val="7030A0"/>
              </a:solidFill>
              <a:latin typeface="BakerSignet HUN"/>
              <a:ea typeface="BakerSignet HUN"/>
              <a:cs typeface="BakerSignet HUN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1600" b="1" i="1">
                <a:solidFill>
                  <a:srgbClr val="7030A0"/>
                </a:solidFill>
                <a:ea typeface="BakerSignet HUN"/>
                <a:cs typeface="BakerSignet HUN"/>
              </a:rPr>
              <a:t>формировать систему экологических знаний и представлений (интеллектуальное развитие);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1600" b="1" i="1">
                <a:solidFill>
                  <a:srgbClr val="7030A0"/>
                </a:solidFill>
                <a:ea typeface="BakerSignet HUN"/>
                <a:cs typeface="BakerSignet HUN"/>
              </a:rPr>
              <a:t>развивать эстетические чувства (умения увидеть и прочувствовать красоту природы, восхититься ею, желания сохранить её).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altLang="ru-RU" sz="1600" b="1" i="1">
                <a:solidFill>
                  <a:srgbClr val="7030A0"/>
                </a:solidFill>
                <a:ea typeface="BakerSignet HUN"/>
                <a:cs typeface="BakerSignet HUN"/>
              </a:rPr>
              <a:t>участие детей в посильной для них деятельности по уходу за растениями и животными, по охране и защите природы.</a:t>
            </a:r>
          </a:p>
          <a:p>
            <a:pPr eaLnBrk="1" hangingPunct="1">
              <a:buFont typeface="Wingdings" pitchFamily="2" charset="2"/>
              <a:buChar char="v"/>
            </a:pPr>
            <a:endParaRPr lang="en-US" altLang="ru-RU" sz="1800" b="1">
              <a:solidFill>
                <a:srgbClr val="00B050"/>
              </a:solidFill>
              <a:latin typeface="BakerSignet HUN"/>
              <a:ea typeface="BakerSignet HUN"/>
              <a:cs typeface="BakerSignet HUN"/>
            </a:endParaRPr>
          </a:p>
        </p:txBody>
      </p:sp>
      <p:pic>
        <p:nvPicPr>
          <p:cNvPr id="8196" name="Picture 4" descr="C:\Татьяна\Загрузки\Картинки\Экология\Картинки и анимации на прозр. фоне\151253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9813"/>
            <a:ext cx="87137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3"/>
          <p:cNvSpPr txBox="1">
            <a:spLocks/>
          </p:cNvSpPr>
          <p:nvPr/>
        </p:nvSpPr>
        <p:spPr bwMode="auto">
          <a:xfrm>
            <a:off x="2987675" y="339725"/>
            <a:ext cx="37449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B050"/>
                </a:solidFill>
              </a:rPr>
              <a:t>Актуальность  работы</a:t>
            </a:r>
            <a:endParaRPr lang="en-US" altLang="ru-RU" sz="2400" b="1">
              <a:solidFill>
                <a:srgbClr val="00B050"/>
              </a:solidFill>
            </a:endParaRPr>
          </a:p>
        </p:txBody>
      </p:sp>
      <p:sp>
        <p:nvSpPr>
          <p:cNvPr id="9219" name="Espace réservé du contenu 4"/>
          <p:cNvSpPr txBox="1">
            <a:spLocks/>
          </p:cNvSpPr>
          <p:nvPr/>
        </p:nvSpPr>
        <p:spPr bwMode="auto">
          <a:xfrm>
            <a:off x="539750" y="915988"/>
            <a:ext cx="79930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ru-RU" altLang="ru-RU" sz="2000" b="1">
                <a:solidFill>
                  <a:srgbClr val="7030A0"/>
                </a:solidFill>
              </a:rPr>
              <a:t> В настоящее время в области экологии просматриваются новые тенденции и проблемы, свидетельствующие о необходимости выхода экологического воспитания на качественно новый уровень.</a:t>
            </a:r>
            <a:endParaRPr lang="en-US" altLang="ru-RU" sz="2000" b="1">
              <a:solidFill>
                <a:srgbClr val="7030A0"/>
              </a:solidFill>
            </a:endParaRPr>
          </a:p>
        </p:txBody>
      </p:sp>
      <p:pic>
        <p:nvPicPr>
          <p:cNvPr id="9220" name="Picture 7" descr="L:\Загрузки\Картинки\Экология\Картинки и анимации на прозр. фоне\888685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25850"/>
            <a:ext cx="43561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L:\Загрузки\Картинки\Экология\Картинки и анимации на прозр. фоне\888685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617913"/>
            <a:ext cx="451961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1329877" y="206375"/>
            <a:ext cx="3528392" cy="493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rgbClr val="9BBB59">
                <a:satMod val="175000"/>
                <a:alpha val="40000"/>
              </a:srgbClr>
            </a:glow>
          </a:effec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Экологические </a:t>
            </a:r>
            <a:r>
              <a:rPr lang="ru-RU" sz="20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НОД</a:t>
            </a:r>
            <a:endParaRPr lang="en-US" sz="2000" b="1" cap="all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 descr="C:\Users\Aser\Desktop\фотки с тел\IMG_20180115_1108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8" y="630548"/>
            <a:ext cx="1597346" cy="21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er\Desktop\фотки с тел\IMG_20180115_111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0" r="8914" b="30469"/>
          <a:stretch/>
        </p:blipFill>
        <p:spPr bwMode="auto">
          <a:xfrm>
            <a:off x="323528" y="2931790"/>
            <a:ext cx="2016224" cy="169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ser\Desktop\все с тел фото\фото\IMG_20190311_164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931790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er\Desktop\все с тел фото\фото\IMG_20190313_111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02" y="630547"/>
            <a:ext cx="1198010" cy="212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:\для РМО\фото\с камеры\DSC061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1" b="23614"/>
          <a:stretch/>
        </p:blipFill>
        <p:spPr bwMode="auto">
          <a:xfrm>
            <a:off x="6039686" y="294051"/>
            <a:ext cx="2780786" cy="12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для РМО\фото\с камеры\DSC063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t="-944" r="7491" b="20260"/>
          <a:stretch/>
        </p:blipFill>
        <p:spPr bwMode="auto">
          <a:xfrm>
            <a:off x="3351237" y="630547"/>
            <a:ext cx="2645223" cy="194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:\для РМО\фото\с камеры\DSC067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980" y="3060036"/>
            <a:ext cx="2244420" cy="168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:\для РМО\фото\с камеры\DSC067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74" y="1633384"/>
            <a:ext cx="2132714" cy="159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2051720" y="267044"/>
            <a:ext cx="48245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</a:t>
            </a:r>
            <a:r>
              <a:rPr lang="ru-RU" sz="2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«Осеннее лукошко»</a:t>
            </a:r>
            <a:endParaRPr lang="en-US" sz="24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H:\для РМО\фото\с камеры\DSC05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80341" y="2682260"/>
            <a:ext cx="2095663" cy="157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для РМО\фото\с камеры\DSC054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00" y="663693"/>
            <a:ext cx="2160032" cy="162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:\для РМО\фото\с камеры\DSC06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50" y="1491180"/>
            <a:ext cx="2113431" cy="158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для РМО\фото\с камеры\DSC054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56228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для РМО\фото\с камеры\DSC054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230" y="3199066"/>
            <a:ext cx="1966042" cy="147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для РМО\фото\с камеры\DSC061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81" y="577258"/>
            <a:ext cx="2228678" cy="167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:\подготвка РМО\фото\IMG_00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1" r="24222" b="25333"/>
          <a:stretch/>
        </p:blipFill>
        <p:spPr bwMode="auto">
          <a:xfrm>
            <a:off x="2516091" y="3199066"/>
            <a:ext cx="2520280" cy="15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I:\подготвка РМО\фото\IMG_005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7" y="2787774"/>
            <a:ext cx="2154853" cy="161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Aser\Desktop\сохраненые доки с флеш\ТОС\2018 г\Патриотическое воспитание\ГрамотыУчаствование в разных районных конкурсах\DSC011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58864" r="16519" b="6371"/>
          <a:stretch/>
        </p:blipFill>
        <p:spPr bwMode="auto">
          <a:xfrm>
            <a:off x="251520" y="222600"/>
            <a:ext cx="856895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 bwMode="auto">
          <a:xfrm>
            <a:off x="1881815" y="-189572"/>
            <a:ext cx="5112568" cy="128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Проект 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«Войди </a:t>
            </a:r>
            <a:r>
              <a:rPr lang="ru-RU" sz="2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 природу другом </a:t>
            </a:r>
            <a:r>
              <a:rPr lang="ru-RU" sz="2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»</a:t>
            </a:r>
            <a:endParaRPr lang="en-US" sz="24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1266" name="Picture 2" descr="C:\фото д\для сайта\для сайта\фотоальбом\жизнь детского сада\DSCF4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r="14508"/>
          <a:stretch/>
        </p:blipFill>
        <p:spPr bwMode="auto">
          <a:xfrm>
            <a:off x="250718" y="2857909"/>
            <a:ext cx="190309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er\Desktop\все с тел фото\фото\IMG_20190219_1720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5"/>
          <a:stretch/>
        </p:blipFill>
        <p:spPr bwMode="auto">
          <a:xfrm>
            <a:off x="7452320" y="305466"/>
            <a:ext cx="1355422" cy="19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er\Desktop\все с тел фото\фото\IMG_20190313_111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043" y="791856"/>
            <a:ext cx="1009324" cy="179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er\Desktop\все с тел фото\фото\IMG_20190313_1116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91856"/>
            <a:ext cx="1009324" cy="179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er\Desktop\все с тел фото\фото\IMG_20190313_1141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947043"/>
            <a:ext cx="238653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ser\Desktop\все с тел фото\фото\IMG_20190313_1141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00" y="3025439"/>
            <a:ext cx="244716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для РМО\фото\с камеры\DSC052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61770" y="2947043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для РМО\фото\с камеры\DSC052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8099" y="1017396"/>
            <a:ext cx="192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:\для РМО\фото\с камеры\DSC0672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76" y="868074"/>
            <a:ext cx="192007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:\для РМО\фото\с камеры\DSC067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75" y="777396"/>
            <a:ext cx="192007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</TotalTime>
  <Words>413</Words>
  <Application>Microsoft Office PowerPoint</Application>
  <PresentationFormat>Экран (16:9)</PresentationFormat>
  <Paragraphs>65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Aser</cp:lastModifiedBy>
  <cp:revision>60</cp:revision>
  <dcterms:created xsi:type="dcterms:W3CDTF">2016-05-13T06:27:23Z</dcterms:created>
  <dcterms:modified xsi:type="dcterms:W3CDTF">2019-03-25T16:20:57Z</dcterms:modified>
</cp:coreProperties>
</file>